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119DC-B3F5-DFB9-4C87-1990F626E7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45D96E-6C3E-9777-9E6F-FA5CDCE91A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E1128F-46B9-1805-8664-91E7B2D52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1BBFC-B083-4285-BABE-25C8F20203CA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AEB4A3-BC6A-7238-B107-1125719AD5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F396D0-C376-7901-4DDD-2E2164391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AFE93-5783-4FA8-885B-42C843EFAE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269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801930-0A04-BE55-762F-68E6DA390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F6275D-7F8D-37BF-688D-58B5E63C8E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130609-FAFB-7F1B-CD9E-C47BBFE2C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1BBFC-B083-4285-BABE-25C8F20203CA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DB5561-5533-A50A-9A40-B3276A5452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6CC474-4BBE-9609-A680-06AD93F012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AFE93-5783-4FA8-885B-42C843EFAE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065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6F16A0-8CD9-389F-B128-E0D204FEDC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037F4C-9C14-D3F0-38F4-07F9A81D8E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23523A-A613-C6A9-7504-372E27954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1BBFC-B083-4285-BABE-25C8F20203CA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DCB21F-6593-90D9-493E-20D7FAF73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35CF9E-7DD0-0EE0-5012-E95B4DD95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AFE93-5783-4FA8-885B-42C843EFAE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410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6B3284-BA93-C93E-C724-158AE800B9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3860E5-7995-28BE-F3E6-B8686D0E84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299574-A77B-09DE-8F13-269CAC319A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F0ED5F-7F99-301C-768C-3D030BC4B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1BBFC-B083-4285-BABE-25C8F20203CA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482E26-46A4-C6D4-E491-51A9E389D1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26CB2E-BCCD-7889-8D10-714F1F2DF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AFE93-5783-4FA8-885B-42C843EFAE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004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0906E8-C3A6-346B-FC10-41E2B025E8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B12E2B-40B4-88A3-5673-B538052EBC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666D2E-E4E2-1D2D-9573-C0BC8319C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9155055-000D-06FB-4FEC-14BCC52A2D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BAC21A-4F78-1DF0-851B-369153A823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993B5E3-40FE-48D8-C566-C22C26F1F2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1BBFC-B083-4285-BABE-25C8F20203CA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B3FD95-DAE4-5992-52EA-882BF7581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8D43D42-344C-98DA-3161-8745066323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AFE93-5783-4FA8-885B-42C843EFAE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35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C94092-CADD-2637-9CE9-A8545A12F2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F5DA88-9CC9-595A-7A3B-9D699FBC4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1BBFC-B083-4285-BABE-25C8F20203CA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468D360-4170-1791-77DC-87B3F45317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1F5B0F-1194-B3A3-A1C3-DE5076FFD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AFE93-5783-4FA8-885B-42C843EFAE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4034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68515D3-8FA0-9390-8DBC-446B426ED8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1BBFC-B083-4285-BABE-25C8F20203CA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4443CD9-32C5-CF7F-F5DC-C14297B68B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006384-E8A7-6007-BB07-CFABFDB25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AFE93-5783-4FA8-885B-42C843EFAE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653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1B1E4-BD56-586F-5433-6961F0CDA2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D20613-EA68-A534-8B98-90A23AF734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B0464B-0B79-C591-95D3-CF886A4DDF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95C345-7D07-AA2C-CD93-2DAD2A748B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1BBFC-B083-4285-BABE-25C8F20203CA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5D8BDF-6469-1A41-6E78-F0152EEE5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4277D2-2DCD-292A-6B6A-A14F744EBD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AFE93-5783-4FA8-885B-42C843EFAE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719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427899-B20E-3FCC-0EBD-4E1A16E5EA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4B99DE-C9B1-8BDB-0387-7E8EA98E23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264D69-4544-15D8-96F9-FF8D3C2BB0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55C46B-B161-0906-E6B1-005F8F74A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1BBFC-B083-4285-BABE-25C8F20203CA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723E5A-4A61-BD5E-C7E5-CD6712914A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78E2E6-A65B-0C98-3BFC-60D073C7D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AFE93-5783-4FA8-885B-42C843EFAE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659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F101EF-8039-C000-2121-5964231AE0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91B666-403F-12FA-E185-CA97E0D647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A21976-1035-B8A1-50E4-A4193FB812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1BBFC-B083-4285-BABE-25C8F20203CA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25FF45-C322-40A5-BBC4-D2F7BF50C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795BA7-02F4-D33E-F5E3-7046B416E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AFE93-5783-4FA8-885B-42C843EFAE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433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A2C2711-47A5-3FD1-24E3-97C2827892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971ED0-A6B6-FDC7-B02D-0A1B959119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7ED6DC-37DB-8E86-EBD6-DB69AFF715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1BBFC-B083-4285-BABE-25C8F20203CA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99B418-5440-B61F-07ED-4AEC091718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1D5D42-5C67-FE70-3098-181925260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AFE93-5783-4FA8-885B-42C843EFAE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752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B897D6-6D8E-B6D4-DFAD-B345771337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1ABBB8-4BBD-81C0-394D-9AF911013B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D89C56-F097-E258-B866-BD9BC3A300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31BBFC-B083-4285-BABE-25C8F20203CA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6BC98A-9533-4F85-4315-76D5792B74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A17E7-D9A2-8919-D2CC-77754CD607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7AFE93-5783-4FA8-885B-42C843EFAE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457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ow: Right 3">
            <a:extLst>
              <a:ext uri="{FF2B5EF4-FFF2-40B4-BE49-F238E27FC236}">
                <a16:creationId xmlns:a16="http://schemas.microsoft.com/office/drawing/2014/main" id="{B0E9738B-D46B-143F-05DB-42B2D876FF20}"/>
              </a:ext>
            </a:extLst>
          </p:cNvPr>
          <p:cNvSpPr/>
          <p:nvPr/>
        </p:nvSpPr>
        <p:spPr>
          <a:xfrm>
            <a:off x="51902" y="2436845"/>
            <a:ext cx="2344121" cy="1612058"/>
          </a:xfrm>
          <a:prstGeom prst="rightArrow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8015571-C1B1-8AC7-5613-414E59881271}"/>
              </a:ext>
            </a:extLst>
          </p:cNvPr>
          <p:cNvSpPr txBox="1"/>
          <p:nvPr/>
        </p:nvSpPr>
        <p:spPr>
          <a:xfrm>
            <a:off x="70952" y="2865382"/>
            <a:ext cx="212951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Selection or development of a host cell line, vector and CLD process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36F8CE2F-47EB-DE8C-F54F-71B11E400D26}"/>
              </a:ext>
            </a:extLst>
          </p:cNvPr>
          <p:cNvSpPr/>
          <p:nvPr/>
        </p:nvSpPr>
        <p:spPr>
          <a:xfrm>
            <a:off x="2587299" y="1554127"/>
            <a:ext cx="2344121" cy="1612058"/>
          </a:xfrm>
          <a:prstGeom prst="rightArrow">
            <a:avLst/>
          </a:prstGeom>
          <a:solidFill>
            <a:srgbClr val="3399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E2F3509-3D45-867F-7054-1003A83ADCB9}"/>
              </a:ext>
            </a:extLst>
          </p:cNvPr>
          <p:cNvSpPr txBox="1"/>
          <p:nvPr/>
        </p:nvSpPr>
        <p:spPr>
          <a:xfrm>
            <a:off x="2587299" y="1973139"/>
            <a:ext cx="21295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Transfection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1CF106E3-56D7-62D1-76D6-66EED5AA7BDE}"/>
              </a:ext>
            </a:extLst>
          </p:cNvPr>
          <p:cNvSpPr/>
          <p:nvPr/>
        </p:nvSpPr>
        <p:spPr>
          <a:xfrm>
            <a:off x="4929290" y="1563459"/>
            <a:ext cx="2344121" cy="1612058"/>
          </a:xfrm>
          <a:prstGeom prst="rightArrow">
            <a:avLst/>
          </a:prstGeom>
          <a:solidFill>
            <a:srgbClr val="3399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99ED3D5-85BD-FB10-EBB1-51C59A619DC7}"/>
              </a:ext>
            </a:extLst>
          </p:cNvPr>
          <p:cNvSpPr txBox="1"/>
          <p:nvPr/>
        </p:nvSpPr>
        <p:spPr>
          <a:xfrm>
            <a:off x="4929290" y="1982471"/>
            <a:ext cx="21295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Cloning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Arrow: Right 17">
            <a:extLst>
              <a:ext uri="{FF2B5EF4-FFF2-40B4-BE49-F238E27FC236}">
                <a16:creationId xmlns:a16="http://schemas.microsoft.com/office/drawing/2014/main" id="{2FE2E900-97C6-49BA-7D2E-65C35A3E265A}"/>
              </a:ext>
            </a:extLst>
          </p:cNvPr>
          <p:cNvSpPr/>
          <p:nvPr/>
        </p:nvSpPr>
        <p:spPr>
          <a:xfrm>
            <a:off x="7289927" y="1554132"/>
            <a:ext cx="2344121" cy="1612058"/>
          </a:xfrm>
          <a:prstGeom prst="rightArrow">
            <a:avLst/>
          </a:prstGeom>
          <a:solidFill>
            <a:srgbClr val="3399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6046D80-E4F2-82EF-FC9E-B4563A1382CD}"/>
              </a:ext>
            </a:extLst>
          </p:cNvPr>
          <p:cNvSpPr txBox="1"/>
          <p:nvPr/>
        </p:nvSpPr>
        <p:spPr>
          <a:xfrm>
            <a:off x="7289927" y="1973144"/>
            <a:ext cx="212951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Expansion and routine growth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Arrow: Right 19">
            <a:extLst>
              <a:ext uri="{FF2B5EF4-FFF2-40B4-BE49-F238E27FC236}">
                <a16:creationId xmlns:a16="http://schemas.microsoft.com/office/drawing/2014/main" id="{59E47532-519C-6125-FFA4-B660EFC30961}"/>
              </a:ext>
            </a:extLst>
          </p:cNvPr>
          <p:cNvSpPr/>
          <p:nvPr/>
        </p:nvSpPr>
        <p:spPr>
          <a:xfrm>
            <a:off x="9807248" y="2436686"/>
            <a:ext cx="2344121" cy="1612058"/>
          </a:xfrm>
          <a:prstGeom prst="rightArrow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F1EEE67-B348-94E7-6F10-7B8A1D713C50}"/>
              </a:ext>
            </a:extLst>
          </p:cNvPr>
          <p:cNvSpPr txBox="1"/>
          <p:nvPr/>
        </p:nvSpPr>
        <p:spPr>
          <a:xfrm>
            <a:off x="9807248" y="2855698"/>
            <a:ext cx="21295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GMP cell banking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Arrow: Right 21">
            <a:extLst>
              <a:ext uri="{FF2B5EF4-FFF2-40B4-BE49-F238E27FC236}">
                <a16:creationId xmlns:a16="http://schemas.microsoft.com/office/drawing/2014/main" id="{3351FD8E-B4EC-8064-C7DB-1C284CABF7A3}"/>
              </a:ext>
            </a:extLst>
          </p:cNvPr>
          <p:cNvSpPr/>
          <p:nvPr/>
        </p:nvSpPr>
        <p:spPr>
          <a:xfrm>
            <a:off x="4030493" y="3252302"/>
            <a:ext cx="5603555" cy="1612058"/>
          </a:xfrm>
          <a:prstGeom prst="rightArrow">
            <a:avLst/>
          </a:prstGeom>
          <a:solidFill>
            <a:srgbClr val="3399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68B5608-A95B-A26D-D604-83CE3576BAFB}"/>
              </a:ext>
            </a:extLst>
          </p:cNvPr>
          <p:cNvSpPr txBox="1"/>
          <p:nvPr/>
        </p:nvSpPr>
        <p:spPr>
          <a:xfrm>
            <a:off x="4030493" y="3671314"/>
            <a:ext cx="74146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Screening, cell line stability and cell line selection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5BFBA574-F817-CBC3-58BD-32A8D6CF0482}"/>
              </a:ext>
            </a:extLst>
          </p:cNvPr>
          <p:cNvCxnSpPr>
            <a:cxnSpLocks/>
          </p:cNvCxnSpPr>
          <p:nvPr/>
        </p:nvCxnSpPr>
        <p:spPr>
          <a:xfrm>
            <a:off x="2486025" y="1295400"/>
            <a:ext cx="0" cy="3705225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AE15640-5935-92E3-EA0B-66C15D511761}"/>
              </a:ext>
            </a:extLst>
          </p:cNvPr>
          <p:cNvCxnSpPr>
            <a:cxnSpLocks/>
          </p:cNvCxnSpPr>
          <p:nvPr/>
        </p:nvCxnSpPr>
        <p:spPr>
          <a:xfrm>
            <a:off x="9705975" y="1304925"/>
            <a:ext cx="0" cy="3705225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50116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A233E2F0-E17E-5F68-BD74-C699F108F5E3}"/>
              </a:ext>
            </a:extLst>
          </p:cNvPr>
          <p:cNvGrpSpPr/>
          <p:nvPr/>
        </p:nvGrpSpPr>
        <p:grpSpPr>
          <a:xfrm>
            <a:off x="51902" y="1295400"/>
            <a:ext cx="12099467" cy="3714750"/>
            <a:chOff x="51902" y="1295400"/>
            <a:chExt cx="12099467" cy="3714750"/>
          </a:xfrm>
        </p:grpSpPr>
        <p:sp>
          <p:nvSpPr>
            <p:cNvPr id="4" name="Arrow: Right 3">
              <a:extLst>
                <a:ext uri="{FF2B5EF4-FFF2-40B4-BE49-F238E27FC236}">
                  <a16:creationId xmlns:a16="http://schemas.microsoft.com/office/drawing/2014/main" id="{B0E9738B-D46B-143F-05DB-42B2D876FF20}"/>
                </a:ext>
              </a:extLst>
            </p:cNvPr>
            <p:cNvSpPr/>
            <p:nvPr/>
          </p:nvSpPr>
          <p:spPr>
            <a:xfrm>
              <a:off x="51902" y="2436845"/>
              <a:ext cx="2344121" cy="1612058"/>
            </a:xfrm>
            <a:prstGeom prst="rightArrow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38015571-C1B1-8AC7-5613-414E59881271}"/>
                </a:ext>
              </a:extLst>
            </p:cNvPr>
            <p:cNvSpPr txBox="1"/>
            <p:nvPr/>
          </p:nvSpPr>
          <p:spPr>
            <a:xfrm>
              <a:off x="70952" y="2865382"/>
              <a:ext cx="212951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Selection or development of a host cell line, vector and CLD process</a:t>
              </a:r>
              <a:endPara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Arrow: Right 13">
              <a:extLst>
                <a:ext uri="{FF2B5EF4-FFF2-40B4-BE49-F238E27FC236}">
                  <a16:creationId xmlns:a16="http://schemas.microsoft.com/office/drawing/2014/main" id="{36F8CE2F-47EB-DE8C-F54F-71B11E400D26}"/>
                </a:ext>
              </a:extLst>
            </p:cNvPr>
            <p:cNvSpPr/>
            <p:nvPr/>
          </p:nvSpPr>
          <p:spPr>
            <a:xfrm>
              <a:off x="2587299" y="1554127"/>
              <a:ext cx="2344121" cy="1612058"/>
            </a:xfrm>
            <a:prstGeom prst="rightArrow">
              <a:avLst/>
            </a:prstGeom>
            <a:solidFill>
              <a:srgbClr val="3399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CE2F3509-3D45-867F-7054-1003A83ADCB9}"/>
                </a:ext>
              </a:extLst>
            </p:cNvPr>
            <p:cNvSpPr txBox="1"/>
            <p:nvPr/>
          </p:nvSpPr>
          <p:spPr>
            <a:xfrm>
              <a:off x="2587299" y="1973139"/>
              <a:ext cx="212951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Transfection</a:t>
              </a:r>
              <a:endPara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Arrow: Right 15">
              <a:extLst>
                <a:ext uri="{FF2B5EF4-FFF2-40B4-BE49-F238E27FC236}">
                  <a16:creationId xmlns:a16="http://schemas.microsoft.com/office/drawing/2014/main" id="{1CF106E3-56D7-62D1-76D6-66EED5AA7BDE}"/>
                </a:ext>
              </a:extLst>
            </p:cNvPr>
            <p:cNvSpPr/>
            <p:nvPr/>
          </p:nvSpPr>
          <p:spPr>
            <a:xfrm>
              <a:off x="4929290" y="1563459"/>
              <a:ext cx="2344121" cy="1612058"/>
            </a:xfrm>
            <a:prstGeom prst="rightArrow">
              <a:avLst/>
            </a:prstGeom>
            <a:solidFill>
              <a:srgbClr val="3399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199ED3D5-85BD-FB10-EBB1-51C59A619DC7}"/>
                </a:ext>
              </a:extLst>
            </p:cNvPr>
            <p:cNvSpPr txBox="1"/>
            <p:nvPr/>
          </p:nvSpPr>
          <p:spPr>
            <a:xfrm>
              <a:off x="4929290" y="1982471"/>
              <a:ext cx="212951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Cloning</a:t>
              </a:r>
              <a:endPara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Arrow: Right 17">
              <a:extLst>
                <a:ext uri="{FF2B5EF4-FFF2-40B4-BE49-F238E27FC236}">
                  <a16:creationId xmlns:a16="http://schemas.microsoft.com/office/drawing/2014/main" id="{2FE2E900-97C6-49BA-7D2E-65C35A3E265A}"/>
                </a:ext>
              </a:extLst>
            </p:cNvPr>
            <p:cNvSpPr/>
            <p:nvPr/>
          </p:nvSpPr>
          <p:spPr>
            <a:xfrm>
              <a:off x="7289927" y="1554132"/>
              <a:ext cx="2344121" cy="1612058"/>
            </a:xfrm>
            <a:prstGeom prst="rightArrow">
              <a:avLst/>
            </a:prstGeom>
            <a:solidFill>
              <a:srgbClr val="3399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86046D80-E4F2-82EF-FC9E-B4563A1382CD}"/>
                </a:ext>
              </a:extLst>
            </p:cNvPr>
            <p:cNvSpPr txBox="1"/>
            <p:nvPr/>
          </p:nvSpPr>
          <p:spPr>
            <a:xfrm>
              <a:off x="7289927" y="1973144"/>
              <a:ext cx="212951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Expansion and routine growth</a:t>
              </a:r>
              <a:endPara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Arrow: Right 19">
              <a:extLst>
                <a:ext uri="{FF2B5EF4-FFF2-40B4-BE49-F238E27FC236}">
                  <a16:creationId xmlns:a16="http://schemas.microsoft.com/office/drawing/2014/main" id="{59E47532-519C-6125-FFA4-B660EFC30961}"/>
                </a:ext>
              </a:extLst>
            </p:cNvPr>
            <p:cNvSpPr/>
            <p:nvPr/>
          </p:nvSpPr>
          <p:spPr>
            <a:xfrm>
              <a:off x="9807248" y="2436686"/>
              <a:ext cx="2344121" cy="1612058"/>
            </a:xfrm>
            <a:prstGeom prst="rightArrow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2F1EEE67-B348-94E7-6F10-7B8A1D713C50}"/>
                </a:ext>
              </a:extLst>
            </p:cNvPr>
            <p:cNvSpPr txBox="1"/>
            <p:nvPr/>
          </p:nvSpPr>
          <p:spPr>
            <a:xfrm>
              <a:off x="9807248" y="2855698"/>
              <a:ext cx="212951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GMP cell banking</a:t>
              </a:r>
              <a:endPara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Arrow: Right 21">
              <a:extLst>
                <a:ext uri="{FF2B5EF4-FFF2-40B4-BE49-F238E27FC236}">
                  <a16:creationId xmlns:a16="http://schemas.microsoft.com/office/drawing/2014/main" id="{3351FD8E-B4EC-8064-C7DB-1C284CABF7A3}"/>
                </a:ext>
              </a:extLst>
            </p:cNvPr>
            <p:cNvSpPr/>
            <p:nvPr/>
          </p:nvSpPr>
          <p:spPr>
            <a:xfrm>
              <a:off x="4030493" y="3252302"/>
              <a:ext cx="5603555" cy="1612058"/>
            </a:xfrm>
            <a:prstGeom prst="rightArrow">
              <a:avLst/>
            </a:prstGeom>
            <a:solidFill>
              <a:srgbClr val="3399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A68B5608-A95B-A26D-D604-83CE3576BAFB}"/>
                </a:ext>
              </a:extLst>
            </p:cNvPr>
            <p:cNvSpPr txBox="1"/>
            <p:nvPr/>
          </p:nvSpPr>
          <p:spPr>
            <a:xfrm>
              <a:off x="4030493" y="3671314"/>
              <a:ext cx="741460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Screening, cell line stability and cell line selection</a:t>
              </a:r>
              <a:endPara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3" name="Straight Connector 2">
              <a:extLst>
                <a:ext uri="{FF2B5EF4-FFF2-40B4-BE49-F238E27FC236}">
                  <a16:creationId xmlns:a16="http://schemas.microsoft.com/office/drawing/2014/main" id="{5BFBA574-F817-CBC3-58BD-32A8D6CF0482}"/>
                </a:ext>
              </a:extLst>
            </p:cNvPr>
            <p:cNvCxnSpPr>
              <a:cxnSpLocks/>
            </p:cNvCxnSpPr>
            <p:nvPr/>
          </p:nvCxnSpPr>
          <p:spPr>
            <a:xfrm>
              <a:off x="2486025" y="1295400"/>
              <a:ext cx="0" cy="3705225"/>
            </a:xfrm>
            <a:prstGeom prst="line">
              <a:avLst/>
            </a:prstGeom>
            <a:ln>
              <a:solidFill>
                <a:schemeClr val="tx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AE15640-5935-92E3-EA0B-66C15D511761}"/>
                </a:ext>
              </a:extLst>
            </p:cNvPr>
            <p:cNvCxnSpPr>
              <a:cxnSpLocks/>
            </p:cNvCxnSpPr>
            <p:nvPr/>
          </p:nvCxnSpPr>
          <p:spPr>
            <a:xfrm>
              <a:off x="9705975" y="1304925"/>
              <a:ext cx="0" cy="3705225"/>
            </a:xfrm>
            <a:prstGeom prst="line">
              <a:avLst/>
            </a:prstGeom>
            <a:ln>
              <a:solidFill>
                <a:schemeClr val="tx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5909521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</TotalTime>
  <Words>62</Words>
  <Application>Microsoft Office PowerPoint</Application>
  <PresentationFormat>Widescreen</PresentationFormat>
  <Paragraphs>22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Porter</dc:creator>
  <cp:lastModifiedBy>Alison Porter</cp:lastModifiedBy>
  <cp:revision>5</cp:revision>
  <dcterms:created xsi:type="dcterms:W3CDTF">2023-01-25T09:36:58Z</dcterms:created>
  <dcterms:modified xsi:type="dcterms:W3CDTF">2023-02-09T08:57:47Z</dcterms:modified>
</cp:coreProperties>
</file>